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3" r:id="rId24"/>
    <p:sldId id="290" r:id="rId25"/>
    <p:sldId id="291" r:id="rId26"/>
    <p:sldId id="292" r:id="rId27"/>
    <p:sldId id="300" r:id="rId28"/>
    <p:sldId id="294" r:id="rId29"/>
    <p:sldId id="295" r:id="rId30"/>
    <p:sldId id="296" r:id="rId31"/>
    <p:sldId id="297" r:id="rId32"/>
    <p:sldId id="302"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3" d="100"/>
          <a:sy n="73" d="100"/>
        </p:scale>
        <p:origin x="-1074" y="-75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4C19A4C-721F-4646-B344-3E4CC3A72885}" type="datetimeFigureOut">
              <a:rPr lang="ru-RU" smtClean="0"/>
              <a:pPr/>
              <a:t>05.02.2018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8EEC57-090A-468A-AF7E-856730AFCDF1}" type="slidenum">
              <a:rPr lang="ru-RU" smtClean="0"/>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C19A4C-721F-4646-B344-3E4CC3A72885}" type="datetimeFigureOut">
              <a:rPr lang="ru-RU" smtClean="0"/>
              <a:pPr/>
              <a:t>05.02.2018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EEC57-090A-468A-AF7E-856730AFCDF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00043"/>
            <a:ext cx="7772400" cy="3100408"/>
          </a:xfrm>
        </p:spPr>
        <p:txBody>
          <a:bodyPr/>
          <a:lstStyle/>
          <a:p>
            <a:endParaRPr lang="ru-RU" dirty="0"/>
          </a:p>
        </p:txBody>
      </p:sp>
      <p:sp>
        <p:nvSpPr>
          <p:cNvPr id="3" name="Подзаголовок 2"/>
          <p:cNvSpPr>
            <a:spLocks noGrp="1"/>
          </p:cNvSpPr>
          <p:nvPr>
            <p:ph type="subTitle" idx="1"/>
          </p:nvPr>
        </p:nvSpPr>
        <p:spPr/>
        <p:txBody>
          <a:bodyPr>
            <a:normAutofit fontScale="77500" lnSpcReduction="20000"/>
          </a:bodyPr>
          <a:lstStyle/>
          <a:p>
            <a:r>
              <a:rPr lang="tt-RU" sz="4000" b="1" i="1" dirty="0" smtClean="0">
                <a:solidFill>
                  <a:schemeClr val="tx1"/>
                </a:solidFill>
                <a:latin typeface="Times New Roman" pitchFamily="18" charset="0"/>
                <a:cs typeface="Times New Roman" pitchFamily="18" charset="0"/>
              </a:rPr>
              <a:t>“Китап – белем чишмәсе”  викторина-уен </a:t>
            </a:r>
            <a:endParaRPr lang="tt-RU" sz="4000" b="1" i="1" dirty="0" smtClean="0">
              <a:solidFill>
                <a:schemeClr val="tx1"/>
              </a:solidFill>
              <a:latin typeface="Times New Roman" pitchFamily="18" charset="0"/>
              <a:cs typeface="Times New Roman" pitchFamily="18" charset="0"/>
            </a:endParaRPr>
          </a:p>
          <a:p>
            <a:r>
              <a:rPr lang="tt-RU" sz="4000" b="1" i="1" dirty="0" smtClean="0">
                <a:solidFill>
                  <a:schemeClr val="tx1"/>
                </a:solidFill>
                <a:latin typeface="Times New Roman" pitchFamily="18" charset="0"/>
                <a:cs typeface="Times New Roman" pitchFamily="18" charset="0"/>
              </a:rPr>
              <a:t>(</a:t>
            </a:r>
            <a:r>
              <a:rPr lang="tt-RU" sz="4000" b="1" i="1" dirty="0" smtClean="0">
                <a:solidFill>
                  <a:schemeClr val="tx1"/>
                </a:solidFill>
                <a:latin typeface="Times New Roman" pitchFamily="18" charset="0"/>
                <a:cs typeface="Times New Roman" pitchFamily="18" charset="0"/>
              </a:rPr>
              <a:t>Рус </a:t>
            </a:r>
            <a:r>
              <a:rPr lang="tt-RU" sz="4000" b="1" i="1" dirty="0" smtClean="0">
                <a:solidFill>
                  <a:schemeClr val="tx1"/>
                </a:solidFill>
                <a:latin typeface="Times New Roman" pitchFamily="18" charset="0"/>
                <a:cs typeface="Times New Roman" pitchFamily="18" charset="0"/>
              </a:rPr>
              <a:t>төркемендә укучы </a:t>
            </a:r>
            <a:r>
              <a:rPr lang="tt-RU" sz="4000" b="1" i="1" dirty="0" smtClean="0">
                <a:solidFill>
                  <a:schemeClr val="tx1"/>
                </a:solidFill>
                <a:latin typeface="Times New Roman" pitchFamily="18" charset="0"/>
                <a:cs typeface="Times New Roman" pitchFamily="18" charset="0"/>
              </a:rPr>
              <a:t>балаларга)</a:t>
            </a:r>
            <a:endParaRPr lang="ru-RU" sz="4000" dirty="0">
              <a:solidFill>
                <a:schemeClr val="tx1"/>
              </a:solidFill>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2" cstate="print"/>
          <a:srcRect/>
          <a:stretch>
            <a:fillRect/>
          </a:stretch>
        </p:blipFill>
        <p:spPr bwMode="auto">
          <a:xfrm>
            <a:off x="1476375" y="500043"/>
            <a:ext cx="6191250" cy="335758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5869006"/>
          </a:xfrm>
        </p:spPr>
        <p:txBody>
          <a:bodyPr>
            <a:normAutofit fontScale="90000"/>
          </a:bodyPr>
          <a:lstStyle/>
          <a:p>
            <a:r>
              <a:rPr lang="tt-RU" b="1" dirty="0" smtClean="0">
                <a:latin typeface="Times New Roman" pitchFamily="18" charset="0"/>
                <a:cs typeface="Times New Roman" pitchFamily="18" charset="0"/>
              </a:rPr>
              <a:t>1. </a:t>
            </a:r>
            <a:r>
              <a:rPr lang="tt-RU" b="1" u="sng" dirty="0" smtClean="0">
                <a:latin typeface="Times New Roman" pitchFamily="18" charset="0"/>
                <a:cs typeface="Times New Roman" pitchFamily="18" charset="0"/>
              </a:rPr>
              <a:t>Озаклап, утырып ява торган җылы, вак яңгырны ничек атыйлар?</a:t>
            </a:r>
            <a:br>
              <a:rPr lang="tt-RU" b="1" u="sng"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А) ләйсән яңгыр</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Б) карлы яңгыр</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В) гөмбә яңгыры</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5940444"/>
          </a:xfrm>
        </p:spPr>
        <p:txBody>
          <a:bodyPr>
            <a:normAutofit fontScale="90000"/>
          </a:bodyPr>
          <a:lstStyle/>
          <a:p>
            <a:r>
              <a:rPr lang="tt-RU" b="1" u="sng" dirty="0" smtClean="0">
                <a:latin typeface="Times New Roman" pitchFamily="18" charset="0"/>
                <a:cs typeface="Times New Roman" pitchFamily="18" charset="0"/>
              </a:rPr>
              <a:t>2. Кайсы сүз килеп чыгышы белән татарныкы түгел?</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А) аягы</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Б) машинасы</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В) колагы</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Г) теле</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Д) бармаклары</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 </a:t>
            </a:r>
            <a:r>
              <a:rPr lang="ru-RU" dirty="0" smtClean="0"/>
              <a:t/>
            </a:r>
            <a:br>
              <a:rPr lang="ru-RU" dirty="0" smtClean="0"/>
            </a:br>
            <a:endParaRPr lang="ru-RU"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6011882"/>
          </a:xfrm>
        </p:spPr>
        <p:txBody>
          <a:bodyPr>
            <a:normAutofit fontScale="90000"/>
          </a:bodyPr>
          <a:lstStyle/>
          <a:p>
            <a:r>
              <a:rPr lang="tt-RU" b="1" u="sng" dirty="0" smtClean="0">
                <a:latin typeface="Times New Roman" pitchFamily="18" charset="0"/>
                <a:cs typeface="Times New Roman" pitchFamily="18" charset="0"/>
              </a:rPr>
              <a:t>3. Сүзнең дөрес тәрҗемәсен табыгыз.</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i="1" dirty="0" smtClean="0">
                <a:solidFill>
                  <a:srgbClr val="0070C0"/>
                </a:solidFill>
                <a:latin typeface="Times New Roman" pitchFamily="18" charset="0"/>
                <a:cs typeface="Times New Roman" pitchFamily="18" charset="0"/>
              </a:rPr>
              <a:t>Послезавтра ‒ </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А) берсекөнгә</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Б) өченче көн</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В) иртәгә</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Г) былтыр</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smtClean="0">
                <a:latin typeface="Times New Roman" pitchFamily="18" charset="0"/>
                <a:cs typeface="Times New Roman" pitchFamily="18" charset="0"/>
              </a:rPr>
              <a:t>              </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6083320"/>
          </a:xfrm>
        </p:spPr>
        <p:txBody>
          <a:bodyPr/>
          <a:lstStyle/>
          <a:p>
            <a:r>
              <a:rPr lang="tt-RU" b="1" u="sng" dirty="0" smtClean="0">
                <a:latin typeface="Times New Roman" pitchFamily="18" charset="0"/>
                <a:cs typeface="Times New Roman" pitchFamily="18" charset="0"/>
              </a:rPr>
              <a:t>4. Кайсы берәмлек тыныш билгесе түгел? </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А) нокта</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Б) нокталы өтер </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В) ике нокта</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Г) өч нокта</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Д) күп нокталар</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6226196"/>
          </a:xfrm>
        </p:spPr>
        <p:txBody>
          <a:bodyPr>
            <a:normAutofit fontScale="90000"/>
          </a:bodyPr>
          <a:lstStyle/>
          <a:p>
            <a:r>
              <a:rPr lang="tt-RU" u="sng" dirty="0" smtClean="0"/>
              <a:t/>
            </a:r>
            <a:br>
              <a:rPr lang="tt-RU" u="sng" dirty="0" smtClean="0"/>
            </a:br>
            <a:r>
              <a:rPr lang="tt-RU" u="sng" dirty="0" smtClean="0"/>
              <a:t/>
            </a:r>
            <a:br>
              <a:rPr lang="tt-RU" u="sng" dirty="0" smtClean="0"/>
            </a:br>
            <a:r>
              <a:rPr lang="tt-RU" b="1" u="sng" dirty="0" smtClean="0">
                <a:latin typeface="Times New Roman" pitchFamily="18" charset="0"/>
                <a:cs typeface="Times New Roman" pitchFamily="18" charset="0"/>
              </a:rPr>
              <a:t>5. Кайсы җөмләдәге сүзгә </a:t>
            </a:r>
            <a:r>
              <a:rPr lang="tt-RU" b="1" u="sng" dirty="0" smtClean="0">
                <a:solidFill>
                  <a:srgbClr val="0070C0"/>
                </a:solidFill>
                <a:latin typeface="Times New Roman" pitchFamily="18" charset="0"/>
                <a:cs typeface="Times New Roman" pitchFamily="18" charset="0"/>
              </a:rPr>
              <a:t>–дән </a:t>
            </a:r>
            <a:r>
              <a:rPr lang="tt-RU" b="1" u="sng" dirty="0" smtClean="0">
                <a:latin typeface="Times New Roman" pitchFamily="18" charset="0"/>
                <a:cs typeface="Times New Roman" pitchFamily="18" charset="0"/>
              </a:rPr>
              <a:t>кушымчасы ялгана?</a:t>
            </a:r>
            <a:br>
              <a:rPr lang="tt-RU" b="1" u="sng" dirty="0" smtClean="0">
                <a:latin typeface="Times New Roman" pitchFamily="18" charset="0"/>
                <a:cs typeface="Times New Roman" pitchFamily="18" charset="0"/>
              </a:rPr>
            </a:br>
            <a:r>
              <a:rPr lang="ru-RU" b="1" u="sng" dirty="0" smtClean="0">
                <a:latin typeface="Times New Roman" pitchFamily="18" charset="0"/>
                <a:cs typeface="Times New Roman" pitchFamily="18" charset="0"/>
              </a:rPr>
              <a:t/>
            </a:r>
            <a:br>
              <a:rPr lang="ru-RU" b="1" u="sng"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А) Мин дустым... хат алдым.</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Б) Кичә без... кунаклар булды.</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В) Лилия... татарча-русча сүзлеген сорап тордым.</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Г)  Сез... сүзлегегез бармы?</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Д) Безгә... дусларыбыз килгәннәр иде.</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 </a:t>
            </a:r>
            <a:r>
              <a:rPr lang="ru-RU" dirty="0" smtClean="0"/>
              <a:t/>
            </a:r>
            <a:br>
              <a:rPr lang="ru-RU" dirty="0" smtClean="0"/>
            </a:br>
            <a:endParaRPr lang="ru-RU"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6083320"/>
          </a:xfrm>
        </p:spPr>
        <p:txBody>
          <a:bodyPr/>
          <a:lstStyle/>
          <a:p>
            <a:r>
              <a:rPr lang="tt-RU" b="1" u="sng" dirty="0" smtClean="0">
                <a:latin typeface="Times New Roman" pitchFamily="18" charset="0"/>
                <a:cs typeface="Times New Roman" pitchFamily="18" charset="0"/>
              </a:rPr>
              <a:t>6. Йокы нишли?</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А) ашый</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Б) укый</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В) бара</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Г) кача</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Д) көлә</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6226196"/>
          </a:xfrm>
        </p:spPr>
        <p:txBody>
          <a:bodyPr>
            <a:normAutofit/>
          </a:bodyPr>
          <a:lstStyle/>
          <a:p>
            <a:r>
              <a:rPr lang="tt-RU" b="1" u="sng" dirty="0" smtClean="0">
                <a:latin typeface="Times New Roman" pitchFamily="18" charset="0"/>
                <a:cs typeface="Times New Roman" pitchFamily="18" charset="0"/>
              </a:rPr>
              <a:t>7. Кайсы рәттәге сүзләрнең барысында да нокталар урынына бер үк хәреф языла?</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А) акылл..., бел...мле, мат...р</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Б) ямь...е, я...гы, гүзә...</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В) тәрби..., ти...н, тукр...н</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Г) шатл...к, к...зыклы, тыр...ш</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Д) те...им, ка...ыйм, ял...йм</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83320"/>
          </a:xfrm>
        </p:spPr>
        <p:txBody>
          <a:bodyPr>
            <a:normAutofit fontScale="90000"/>
          </a:bodyPr>
          <a:lstStyle/>
          <a:p>
            <a:r>
              <a:rPr lang="tt-RU" b="1" u="sng" dirty="0" smtClean="0">
                <a:latin typeface="Times New Roman" pitchFamily="18" charset="0"/>
                <a:cs typeface="Times New Roman" pitchFamily="18" charset="0"/>
              </a:rPr>
              <a:t/>
            </a:r>
            <a:br>
              <a:rPr lang="tt-RU" b="1" u="sng" dirty="0" smtClean="0">
                <a:latin typeface="Times New Roman" pitchFamily="18" charset="0"/>
                <a:cs typeface="Times New Roman" pitchFamily="18" charset="0"/>
              </a:rPr>
            </a:br>
            <a:r>
              <a:rPr lang="tt-RU" b="1" u="sng" dirty="0" smtClean="0">
                <a:latin typeface="Times New Roman" pitchFamily="18" charset="0"/>
                <a:cs typeface="Times New Roman" pitchFamily="18" charset="0"/>
              </a:rPr>
              <a:t>8. Кайсы раслау дөрес түгел?</a:t>
            </a:r>
            <a:br>
              <a:rPr lang="tt-RU" b="1" u="sng"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sz="4100" b="1" dirty="0" smtClean="0">
                <a:latin typeface="Times New Roman" pitchFamily="18" charset="0"/>
                <a:cs typeface="Times New Roman" pitchFamily="18" charset="0"/>
              </a:rPr>
              <a:t>А) Кышын көннәр эссе була.</a:t>
            </a:r>
            <a:r>
              <a:rPr lang="ru-RU" sz="4100" b="1" dirty="0" smtClean="0">
                <a:latin typeface="Times New Roman" pitchFamily="18" charset="0"/>
                <a:cs typeface="Times New Roman" pitchFamily="18" charset="0"/>
              </a:rPr>
              <a:t>  </a:t>
            </a:r>
            <a:br>
              <a:rPr lang="ru-RU" sz="4100" b="1" dirty="0" smtClean="0">
                <a:latin typeface="Times New Roman" pitchFamily="18" charset="0"/>
                <a:cs typeface="Times New Roman" pitchFamily="18" charset="0"/>
              </a:rPr>
            </a:br>
            <a:r>
              <a:rPr lang="tt-RU" sz="4100" b="1" dirty="0" smtClean="0">
                <a:latin typeface="Times New Roman" pitchFamily="18" charset="0"/>
                <a:cs typeface="Times New Roman" pitchFamily="18" charset="0"/>
              </a:rPr>
              <a:t>Б) Атнаның өченче көне ‒ чәршәмбе.</a:t>
            </a:r>
            <a:r>
              <a:rPr lang="ru-RU" sz="4100" b="1" dirty="0" smtClean="0">
                <a:latin typeface="Times New Roman" pitchFamily="18" charset="0"/>
                <a:cs typeface="Times New Roman" pitchFamily="18" charset="0"/>
              </a:rPr>
              <a:t/>
            </a:r>
            <a:br>
              <a:rPr lang="ru-RU" sz="4100" b="1" dirty="0" smtClean="0">
                <a:latin typeface="Times New Roman" pitchFamily="18" charset="0"/>
                <a:cs typeface="Times New Roman" pitchFamily="18" charset="0"/>
              </a:rPr>
            </a:br>
            <a:r>
              <a:rPr lang="tt-RU" sz="4100" b="1" dirty="0" smtClean="0">
                <a:latin typeface="Times New Roman" pitchFamily="18" charset="0"/>
                <a:cs typeface="Times New Roman" pitchFamily="18" charset="0"/>
              </a:rPr>
              <a:t>В) Хәзерге заман хикәя фигыль –а/-ә, -ый/-и кушымчалары белән ясала.</a:t>
            </a:r>
            <a:r>
              <a:rPr lang="ru-RU" sz="4100" b="1" dirty="0" smtClean="0">
                <a:latin typeface="Times New Roman" pitchFamily="18" charset="0"/>
                <a:cs typeface="Times New Roman" pitchFamily="18" charset="0"/>
              </a:rPr>
              <a:t/>
            </a:r>
            <a:br>
              <a:rPr lang="ru-RU" sz="4100" b="1" dirty="0" smtClean="0">
                <a:latin typeface="Times New Roman" pitchFamily="18" charset="0"/>
                <a:cs typeface="Times New Roman" pitchFamily="18" charset="0"/>
              </a:rPr>
            </a:br>
            <a:r>
              <a:rPr lang="tt-RU" sz="4100" b="1" dirty="0" smtClean="0">
                <a:latin typeface="Times New Roman" pitchFamily="18" charset="0"/>
                <a:cs typeface="Times New Roman" pitchFamily="18" charset="0"/>
              </a:rPr>
              <a:t>Г) Сәнгать сүзе русча искусство була.</a:t>
            </a:r>
            <a:r>
              <a:rPr lang="ru-RU" sz="4100" b="1" dirty="0" smtClean="0">
                <a:latin typeface="Times New Roman" pitchFamily="18" charset="0"/>
                <a:cs typeface="Times New Roman" pitchFamily="18" charset="0"/>
              </a:rPr>
              <a:t/>
            </a:r>
            <a:br>
              <a:rPr lang="ru-RU" sz="4100" b="1" dirty="0" smtClean="0">
                <a:latin typeface="Times New Roman" pitchFamily="18" charset="0"/>
                <a:cs typeface="Times New Roman" pitchFamily="18" charset="0"/>
              </a:rPr>
            </a:br>
            <a:r>
              <a:rPr lang="tt-RU" sz="4100" b="1" dirty="0" smtClean="0">
                <a:latin typeface="Times New Roman" pitchFamily="18" charset="0"/>
                <a:cs typeface="Times New Roman" pitchFamily="18" charset="0"/>
              </a:rPr>
              <a:t>Д) Ай Җир тирәли әйләнә.</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lstStyle/>
          <a:p>
            <a:r>
              <a:rPr lang="tt-RU" b="1" u="sng" dirty="0" smtClean="0">
                <a:latin typeface="Times New Roman" pitchFamily="18" charset="0"/>
                <a:cs typeface="Times New Roman" pitchFamily="18" charset="0"/>
              </a:rPr>
              <a:t>9. Сандугач сайрый, күгәрчен гөрли, ә чыпчык нишли?</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А) җырлый</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Б) чиный</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В) мыркылдый</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Г) черкелди</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Д) мөгри</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normAutofit fontScale="90000"/>
          </a:bodyPr>
          <a:lstStyle/>
          <a:p>
            <a:r>
              <a:rPr lang="tt-RU" b="1" u="sng" dirty="0" smtClean="0">
                <a:latin typeface="Times New Roman" pitchFamily="18" charset="0"/>
                <a:cs typeface="Times New Roman" pitchFamily="18" charset="0"/>
              </a:rPr>
              <a:t>10. Бу җөмләдә ничә орфографик хата бар?</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i="1" dirty="0" smtClean="0">
                <a:solidFill>
                  <a:srgbClr val="7030A0"/>
                </a:solidFill>
                <a:latin typeface="Times New Roman" pitchFamily="18" charset="0"/>
                <a:cs typeface="Times New Roman" pitchFamily="18" charset="0"/>
              </a:rPr>
              <a:t>Уляннәр короган, яфраклар саргайган, җил ыжгыра.</a:t>
            </a:r>
            <a:r>
              <a:rPr lang="ru-RU" b="1" dirty="0" smtClean="0">
                <a:solidFill>
                  <a:srgbClr val="7030A0"/>
                </a:solidFill>
                <a:latin typeface="Times New Roman" pitchFamily="18" charset="0"/>
                <a:cs typeface="Times New Roman" pitchFamily="18" charset="0"/>
              </a:rPr>
              <a:t/>
            </a:r>
            <a:br>
              <a:rPr lang="ru-RU" b="1" dirty="0" smtClean="0">
                <a:solidFill>
                  <a:srgbClr val="7030A0"/>
                </a:solidFill>
                <a:latin typeface="Times New Roman" pitchFamily="18" charset="0"/>
                <a:cs typeface="Times New Roman" pitchFamily="18" charset="0"/>
              </a:rPr>
            </a:br>
            <a:r>
              <a:rPr lang="tt-RU" b="1" dirty="0" smtClean="0">
                <a:latin typeface="Times New Roman" pitchFamily="18" charset="0"/>
                <a:cs typeface="Times New Roman" pitchFamily="18" charset="0"/>
              </a:rPr>
              <a:t>А) 0</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Б) 1</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В) 2</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Г) 3</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Д) 4</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normAutofit fontScale="90000"/>
          </a:bodyPr>
          <a:lstStyle/>
          <a:p>
            <a:r>
              <a:rPr lang="tt-RU" b="1" u="sng" dirty="0" smtClean="0">
                <a:latin typeface="Times New Roman" pitchFamily="18" charset="0"/>
                <a:cs typeface="Times New Roman" pitchFamily="18" charset="0"/>
              </a:rPr>
              <a:t>11. Сүзләрнең кайсында хәреф саны белән аваз саны туры килми?</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sz="4900" b="1" dirty="0" smtClean="0">
                <a:latin typeface="Times New Roman" pitchFamily="18" charset="0"/>
                <a:cs typeface="Times New Roman" pitchFamily="18" charset="0"/>
              </a:rPr>
              <a:t>А) яз</a:t>
            </a:r>
            <a:r>
              <a:rPr lang="ru-RU" sz="4900" b="1" dirty="0" smtClean="0">
                <a:latin typeface="Times New Roman" pitchFamily="18" charset="0"/>
                <a:cs typeface="Times New Roman" pitchFamily="18" charset="0"/>
              </a:rPr>
              <a:t/>
            </a:r>
            <a:br>
              <a:rPr lang="ru-RU" sz="4900" b="1" dirty="0" smtClean="0">
                <a:latin typeface="Times New Roman" pitchFamily="18" charset="0"/>
                <a:cs typeface="Times New Roman" pitchFamily="18" charset="0"/>
              </a:rPr>
            </a:br>
            <a:r>
              <a:rPr lang="ru-RU" sz="4900" b="1" dirty="0" smtClean="0">
                <a:latin typeface="Times New Roman" pitchFamily="18" charset="0"/>
                <a:cs typeface="Times New Roman" pitchFamily="18" charset="0"/>
              </a:rPr>
              <a:t>      </a:t>
            </a:r>
            <a:r>
              <a:rPr lang="tt-RU" sz="4900" b="1" dirty="0" smtClean="0">
                <a:latin typeface="Times New Roman" pitchFamily="18" charset="0"/>
                <a:cs typeface="Times New Roman" pitchFamily="18" charset="0"/>
              </a:rPr>
              <a:t>Б) дус</a:t>
            </a:r>
            <a:r>
              <a:rPr lang="ru-RU" sz="4900" b="1" dirty="0" smtClean="0">
                <a:latin typeface="Times New Roman" pitchFamily="18" charset="0"/>
                <a:cs typeface="Times New Roman" pitchFamily="18" charset="0"/>
              </a:rPr>
              <a:t/>
            </a:r>
            <a:br>
              <a:rPr lang="ru-RU" sz="4900" b="1" dirty="0" smtClean="0">
                <a:latin typeface="Times New Roman" pitchFamily="18" charset="0"/>
                <a:cs typeface="Times New Roman" pitchFamily="18" charset="0"/>
              </a:rPr>
            </a:br>
            <a:r>
              <a:rPr lang="ru-RU" sz="4900" b="1" dirty="0" smtClean="0">
                <a:latin typeface="Times New Roman" pitchFamily="18" charset="0"/>
                <a:cs typeface="Times New Roman" pitchFamily="18" charset="0"/>
              </a:rPr>
              <a:t>        </a:t>
            </a:r>
            <a:r>
              <a:rPr lang="tt-RU" sz="4900" b="1" dirty="0" smtClean="0">
                <a:latin typeface="Times New Roman" pitchFamily="18" charset="0"/>
                <a:cs typeface="Times New Roman" pitchFamily="18" charset="0"/>
              </a:rPr>
              <a:t>В) кыз</a:t>
            </a:r>
            <a:r>
              <a:rPr lang="ru-RU" sz="4900" b="1" dirty="0" smtClean="0">
                <a:latin typeface="Times New Roman" pitchFamily="18" charset="0"/>
                <a:cs typeface="Times New Roman" pitchFamily="18" charset="0"/>
              </a:rPr>
              <a:t/>
            </a:r>
            <a:br>
              <a:rPr lang="ru-RU" sz="4900" b="1" dirty="0" smtClean="0">
                <a:latin typeface="Times New Roman" pitchFamily="18" charset="0"/>
                <a:cs typeface="Times New Roman" pitchFamily="18" charset="0"/>
              </a:rPr>
            </a:br>
            <a:r>
              <a:rPr lang="ru-RU" sz="4900" b="1" dirty="0" smtClean="0">
                <a:latin typeface="Times New Roman" pitchFamily="18" charset="0"/>
                <a:cs typeface="Times New Roman" pitchFamily="18" charset="0"/>
              </a:rPr>
              <a:t>          </a:t>
            </a:r>
            <a:r>
              <a:rPr lang="tt-RU" sz="4900" b="1" dirty="0" smtClean="0">
                <a:latin typeface="Times New Roman" pitchFamily="18" charset="0"/>
                <a:cs typeface="Times New Roman" pitchFamily="18" charset="0"/>
              </a:rPr>
              <a:t>Г) алма</a:t>
            </a:r>
            <a:r>
              <a:rPr lang="ru-RU" sz="4900" b="1" dirty="0" smtClean="0">
                <a:latin typeface="Times New Roman" pitchFamily="18" charset="0"/>
                <a:cs typeface="Times New Roman" pitchFamily="18" charset="0"/>
              </a:rPr>
              <a:t/>
            </a:r>
            <a:br>
              <a:rPr lang="ru-RU" sz="4900" b="1" dirty="0" smtClean="0">
                <a:latin typeface="Times New Roman" pitchFamily="18" charset="0"/>
                <a:cs typeface="Times New Roman" pitchFamily="18" charset="0"/>
              </a:rPr>
            </a:br>
            <a:r>
              <a:rPr lang="ru-RU" sz="4900" b="1"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normAutofit/>
          </a:bodyPr>
          <a:lstStyle/>
          <a:p>
            <a:r>
              <a:rPr lang="tt-RU" sz="4000" b="1" u="sng" dirty="0" smtClean="0">
                <a:latin typeface="Times New Roman" pitchFamily="18" charset="0"/>
                <a:cs typeface="Times New Roman" pitchFamily="18" charset="0"/>
              </a:rPr>
              <a:t>12. Тирләп эшләсәң, ... ашарсың.</a:t>
            </a:r>
            <a:r>
              <a:rPr lang="ru-RU" sz="4000" b="1" dirty="0" smtClean="0">
                <a:latin typeface="Times New Roman" pitchFamily="18" charset="0"/>
                <a:cs typeface="Times New Roman" pitchFamily="18" charset="0"/>
              </a:rPr>
              <a:t/>
            </a:r>
            <a:br>
              <a:rPr lang="ru-RU" sz="4000" b="1" dirty="0" smtClean="0">
                <a:latin typeface="Times New Roman" pitchFamily="18" charset="0"/>
                <a:cs typeface="Times New Roman" pitchFamily="18" charset="0"/>
              </a:rPr>
            </a:br>
            <a:r>
              <a:rPr lang="ru-RU" sz="4000" b="1" dirty="0" smtClean="0">
                <a:latin typeface="Times New Roman" pitchFamily="18" charset="0"/>
                <a:cs typeface="Times New Roman" pitchFamily="18" charset="0"/>
              </a:rPr>
              <a:t>   </a:t>
            </a:r>
            <a:br>
              <a:rPr lang="ru-RU" sz="4000" b="1" dirty="0" smtClean="0">
                <a:latin typeface="Times New Roman" pitchFamily="18" charset="0"/>
                <a:cs typeface="Times New Roman" pitchFamily="18" charset="0"/>
              </a:rPr>
            </a:br>
            <a:r>
              <a:rPr lang="ru-RU" sz="4000"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А) алма</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Б) тәмләп</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В) икмәк</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Г) аш</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Д) майлы</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normAutofit fontScale="90000"/>
          </a:bodyPr>
          <a:lstStyle/>
          <a:p>
            <a:pPr algn="just"/>
            <a:r>
              <a:rPr lang="tt-RU" sz="4000" u="sng" dirty="0" smtClean="0"/>
              <a:t/>
            </a:r>
            <a:br>
              <a:rPr lang="tt-RU" sz="4000" u="sng" dirty="0" smtClean="0"/>
            </a:br>
            <a:r>
              <a:rPr lang="tt-RU" sz="4000" b="1" u="sng" dirty="0" smtClean="0">
                <a:latin typeface="Times New Roman" pitchFamily="18" charset="0"/>
                <a:cs typeface="Times New Roman" pitchFamily="18" charset="0"/>
              </a:rPr>
              <a:t>13. Авыл мәктәбенең бишенче сыйныфында  бары тик биш бала укый. Укытучы аларның фамилияләрен сыйныф журналына алфавит тәртибендә язып куйды. Кайсы фамилия исемлекнең иң ахырында булыр?</a:t>
            </a:r>
            <a:r>
              <a:rPr lang="ru-RU" sz="4000" b="1" dirty="0" smtClean="0">
                <a:latin typeface="Times New Roman" pitchFamily="18" charset="0"/>
                <a:cs typeface="Times New Roman" pitchFamily="18" charset="0"/>
              </a:rPr>
              <a:t/>
            </a:r>
            <a:br>
              <a:rPr lang="ru-RU" sz="4000" b="1" dirty="0" smtClean="0">
                <a:latin typeface="Times New Roman" pitchFamily="18" charset="0"/>
                <a:cs typeface="Times New Roman" pitchFamily="18" charset="0"/>
              </a:rPr>
            </a:br>
            <a:r>
              <a:rPr lang="tt-RU" sz="4000" b="1" dirty="0" smtClean="0">
                <a:latin typeface="Times New Roman" pitchFamily="18" charset="0"/>
                <a:cs typeface="Times New Roman" pitchFamily="18" charset="0"/>
              </a:rPr>
              <a:t>А)Максимов</a:t>
            </a:r>
            <a:r>
              <a:rPr lang="ru-RU" sz="4000" b="1" dirty="0" smtClean="0">
                <a:latin typeface="Times New Roman" pitchFamily="18" charset="0"/>
                <a:cs typeface="Times New Roman" pitchFamily="18" charset="0"/>
              </a:rPr>
              <a:t/>
            </a:r>
            <a:br>
              <a:rPr lang="ru-RU" sz="4000" b="1" dirty="0" smtClean="0">
                <a:latin typeface="Times New Roman" pitchFamily="18" charset="0"/>
                <a:cs typeface="Times New Roman" pitchFamily="18" charset="0"/>
              </a:rPr>
            </a:br>
            <a:r>
              <a:rPr lang="tt-RU" sz="4000" b="1" dirty="0" smtClean="0">
                <a:latin typeface="Times New Roman" pitchFamily="18" charset="0"/>
                <a:cs typeface="Times New Roman" pitchFamily="18" charset="0"/>
              </a:rPr>
              <a:t>Б)Хисамова</a:t>
            </a:r>
            <a:r>
              <a:rPr lang="ru-RU" sz="4000" b="1" dirty="0" smtClean="0">
                <a:latin typeface="Times New Roman" pitchFamily="18" charset="0"/>
                <a:cs typeface="Times New Roman" pitchFamily="18" charset="0"/>
              </a:rPr>
              <a:t/>
            </a:r>
            <a:br>
              <a:rPr lang="ru-RU" sz="4000" b="1" dirty="0" smtClean="0">
                <a:latin typeface="Times New Roman" pitchFamily="18" charset="0"/>
                <a:cs typeface="Times New Roman" pitchFamily="18" charset="0"/>
              </a:rPr>
            </a:br>
            <a:r>
              <a:rPr lang="tt-RU" sz="4000" b="1" dirty="0" smtClean="0">
                <a:latin typeface="Times New Roman" pitchFamily="18" charset="0"/>
                <a:cs typeface="Times New Roman" pitchFamily="18" charset="0"/>
              </a:rPr>
              <a:t>В)Шакирова</a:t>
            </a:r>
            <a:r>
              <a:rPr lang="ru-RU" sz="4000" b="1" dirty="0" smtClean="0">
                <a:latin typeface="Times New Roman" pitchFamily="18" charset="0"/>
                <a:cs typeface="Times New Roman" pitchFamily="18" charset="0"/>
              </a:rPr>
              <a:t/>
            </a:r>
            <a:br>
              <a:rPr lang="ru-RU" sz="4000" b="1" dirty="0" smtClean="0">
                <a:latin typeface="Times New Roman" pitchFamily="18" charset="0"/>
                <a:cs typeface="Times New Roman" pitchFamily="18" charset="0"/>
              </a:rPr>
            </a:br>
            <a:r>
              <a:rPr lang="tt-RU" sz="4000" b="1" dirty="0" smtClean="0">
                <a:latin typeface="Times New Roman" pitchFamily="18" charset="0"/>
                <a:cs typeface="Times New Roman" pitchFamily="18" charset="0"/>
              </a:rPr>
              <a:t>Г)Шәрәпова</a:t>
            </a:r>
            <a:r>
              <a:rPr lang="ru-RU" sz="4000" b="1" dirty="0" smtClean="0">
                <a:latin typeface="Times New Roman" pitchFamily="18" charset="0"/>
                <a:cs typeface="Times New Roman" pitchFamily="18" charset="0"/>
              </a:rPr>
              <a:t/>
            </a:r>
            <a:br>
              <a:rPr lang="ru-RU" sz="4000" b="1" dirty="0" smtClean="0">
                <a:latin typeface="Times New Roman" pitchFamily="18" charset="0"/>
                <a:cs typeface="Times New Roman" pitchFamily="18" charset="0"/>
              </a:rPr>
            </a:br>
            <a:r>
              <a:rPr lang="ru-RU" sz="4000" b="1" dirty="0" smtClean="0">
                <a:latin typeface="Times New Roman" pitchFamily="18" charset="0"/>
                <a:cs typeface="Times New Roman" pitchFamily="18" charset="0"/>
              </a:rPr>
              <a:t>   </a:t>
            </a:r>
            <a:r>
              <a:rPr lang="tt-RU" sz="4000" b="1" dirty="0" smtClean="0">
                <a:latin typeface="Times New Roman" pitchFamily="18" charset="0"/>
                <a:cs typeface="Times New Roman" pitchFamily="18" charset="0"/>
              </a:rPr>
              <a:t>Д)Сәйфуллина</a:t>
            </a:r>
            <a:r>
              <a:rPr lang="ru-RU" dirty="0" smtClean="0"/>
              <a:t/>
            </a:r>
            <a:br>
              <a:rPr lang="ru-RU" dirty="0" smtClean="0"/>
            </a:br>
            <a:endParaRPr lang="ru-RU"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lstStyle/>
          <a:p>
            <a:r>
              <a:rPr lang="tt-RU" b="1" u="sng" dirty="0" smtClean="0">
                <a:latin typeface="Times New Roman" pitchFamily="18" charset="0"/>
                <a:cs typeface="Times New Roman" pitchFamily="18" charset="0"/>
              </a:rPr>
              <a:t>14. Ябык иҗекләрдән генә торган сүзне табыгыз.</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А) алма</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Б) чия</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В) карбыз</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Г) бөрлегән</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tt-RU" b="1" dirty="0" smtClean="0">
                <a:latin typeface="Times New Roman" pitchFamily="18" charset="0"/>
                <a:cs typeface="Times New Roman" pitchFamily="18" charset="0"/>
              </a:rPr>
              <a:t>Д) шомырт</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69006"/>
          </a:xfrm>
        </p:spPr>
        <p:txBody>
          <a:bodyPr>
            <a:normAutofit fontScale="90000"/>
          </a:bodyPr>
          <a:lstStyle/>
          <a:p>
            <a:r>
              <a:rPr lang="tt-RU" sz="4800" b="1" u="sng" dirty="0" smtClean="0">
                <a:latin typeface="Times New Roman" pitchFamily="18" charset="0"/>
                <a:cs typeface="Times New Roman" pitchFamily="18" charset="0"/>
              </a:rPr>
              <a:t>15. Эш сөймәсне ... сөймәс.</a:t>
            </a:r>
            <a:r>
              <a:rPr lang="ru-RU" sz="4800" b="1" dirty="0" smtClean="0">
                <a:latin typeface="Times New Roman" pitchFamily="18" charset="0"/>
                <a:cs typeface="Times New Roman" pitchFamily="18" charset="0"/>
              </a:rPr>
              <a:t/>
            </a:r>
            <a:br>
              <a:rPr lang="ru-RU" sz="4800" b="1" dirty="0" smtClean="0">
                <a:latin typeface="Times New Roman" pitchFamily="18" charset="0"/>
                <a:cs typeface="Times New Roman" pitchFamily="18" charset="0"/>
              </a:rPr>
            </a:br>
            <a:r>
              <a:rPr lang="ru-RU" sz="4800" b="1" dirty="0" smtClean="0">
                <a:latin typeface="Times New Roman" pitchFamily="18" charset="0"/>
                <a:cs typeface="Times New Roman" pitchFamily="18" charset="0"/>
              </a:rPr>
              <a:t>      </a:t>
            </a:r>
            <a:br>
              <a:rPr lang="ru-RU" sz="4800" b="1" dirty="0" smtClean="0">
                <a:latin typeface="Times New Roman" pitchFamily="18" charset="0"/>
                <a:cs typeface="Times New Roman" pitchFamily="18" charset="0"/>
              </a:rPr>
            </a:br>
            <a:r>
              <a:rPr lang="ru-RU" sz="5300" b="1" dirty="0" smtClean="0">
                <a:latin typeface="Times New Roman" pitchFamily="18" charset="0"/>
                <a:cs typeface="Times New Roman" pitchFamily="18" charset="0"/>
              </a:rPr>
              <a:t>     </a:t>
            </a:r>
            <a:r>
              <a:rPr lang="tt-RU" sz="5300" b="1" dirty="0" smtClean="0">
                <a:latin typeface="Times New Roman" pitchFamily="18" charset="0"/>
                <a:cs typeface="Times New Roman" pitchFamily="18" charset="0"/>
              </a:rPr>
              <a:t>А) авыл</a:t>
            </a:r>
            <a:r>
              <a:rPr lang="ru-RU" sz="5300" b="1" dirty="0" smtClean="0">
                <a:latin typeface="Times New Roman" pitchFamily="18" charset="0"/>
                <a:cs typeface="Times New Roman" pitchFamily="18" charset="0"/>
              </a:rPr>
              <a:t/>
            </a:r>
            <a:br>
              <a:rPr lang="ru-RU" sz="5300" b="1" dirty="0" smtClean="0">
                <a:latin typeface="Times New Roman" pitchFamily="18" charset="0"/>
                <a:cs typeface="Times New Roman" pitchFamily="18" charset="0"/>
              </a:rPr>
            </a:br>
            <a:r>
              <a:rPr lang="ru-RU" sz="5300" b="1" dirty="0" smtClean="0">
                <a:latin typeface="Times New Roman" pitchFamily="18" charset="0"/>
                <a:cs typeface="Times New Roman" pitchFamily="18" charset="0"/>
              </a:rPr>
              <a:t>       </a:t>
            </a:r>
            <a:r>
              <a:rPr lang="tt-RU" sz="5300" b="1" dirty="0" smtClean="0">
                <a:latin typeface="Times New Roman" pitchFamily="18" charset="0"/>
                <a:cs typeface="Times New Roman" pitchFamily="18" charset="0"/>
              </a:rPr>
              <a:t>Б) шәһәр</a:t>
            </a:r>
            <a:r>
              <a:rPr lang="ru-RU" sz="5300" b="1" dirty="0" smtClean="0">
                <a:latin typeface="Times New Roman" pitchFamily="18" charset="0"/>
                <a:cs typeface="Times New Roman" pitchFamily="18" charset="0"/>
              </a:rPr>
              <a:t/>
            </a:r>
            <a:br>
              <a:rPr lang="ru-RU" sz="5300" b="1" dirty="0" smtClean="0">
                <a:latin typeface="Times New Roman" pitchFamily="18" charset="0"/>
                <a:cs typeface="Times New Roman" pitchFamily="18" charset="0"/>
              </a:rPr>
            </a:br>
            <a:r>
              <a:rPr lang="tt-RU" sz="5300" b="1" dirty="0" smtClean="0">
                <a:latin typeface="Times New Roman" pitchFamily="18" charset="0"/>
                <a:cs typeface="Times New Roman" pitchFamily="18" charset="0"/>
              </a:rPr>
              <a:t>В) ил</a:t>
            </a:r>
            <a:r>
              <a:rPr lang="ru-RU" sz="5300" b="1" dirty="0" smtClean="0">
                <a:latin typeface="Times New Roman" pitchFamily="18" charset="0"/>
                <a:cs typeface="Times New Roman" pitchFamily="18" charset="0"/>
              </a:rPr>
              <a:t/>
            </a:r>
            <a:br>
              <a:rPr lang="ru-RU" sz="5300" b="1" dirty="0" smtClean="0">
                <a:latin typeface="Times New Roman" pitchFamily="18" charset="0"/>
                <a:cs typeface="Times New Roman" pitchFamily="18" charset="0"/>
              </a:rPr>
            </a:br>
            <a:r>
              <a:rPr lang="ru-RU" sz="5300" b="1" dirty="0" smtClean="0">
                <a:latin typeface="Times New Roman" pitchFamily="18" charset="0"/>
                <a:cs typeface="Times New Roman" pitchFamily="18" charset="0"/>
              </a:rPr>
              <a:t>     </a:t>
            </a:r>
            <a:r>
              <a:rPr lang="tt-RU" sz="5300" b="1" dirty="0" smtClean="0">
                <a:latin typeface="Times New Roman" pitchFamily="18" charset="0"/>
                <a:cs typeface="Times New Roman" pitchFamily="18" charset="0"/>
              </a:rPr>
              <a:t>Г) кеше </a:t>
            </a:r>
            <a:r>
              <a:rPr lang="ru-RU" sz="5300" b="1" dirty="0" smtClean="0">
                <a:latin typeface="Times New Roman" pitchFamily="18" charset="0"/>
                <a:cs typeface="Times New Roman" pitchFamily="18" charset="0"/>
              </a:rPr>
              <a:t/>
            </a:r>
            <a:br>
              <a:rPr lang="ru-RU" sz="5300" b="1" dirty="0" smtClean="0">
                <a:latin typeface="Times New Roman" pitchFamily="18" charset="0"/>
                <a:cs typeface="Times New Roman" pitchFamily="18" charset="0"/>
              </a:rPr>
            </a:br>
            <a:r>
              <a:rPr lang="ru-RU" sz="5300" b="1" dirty="0" smtClean="0">
                <a:latin typeface="Times New Roman" pitchFamily="18" charset="0"/>
                <a:cs typeface="Times New Roman" pitchFamily="18" charset="0"/>
              </a:rPr>
              <a:t>    </a:t>
            </a:r>
            <a:r>
              <a:rPr lang="ru-RU" sz="4800" b="1" dirty="0" smtClean="0">
                <a:latin typeface="Times New Roman" pitchFamily="18" charset="0"/>
                <a:cs typeface="Times New Roman" pitchFamily="18" charset="0"/>
              </a:rPr>
              <a:t/>
            </a:r>
            <a:br>
              <a:rPr lang="ru-RU" sz="4800" b="1" dirty="0" smtClean="0">
                <a:latin typeface="Times New Roman" pitchFamily="18" charset="0"/>
                <a:cs typeface="Times New Roman" pitchFamily="18" charset="0"/>
              </a:rPr>
            </a:br>
            <a:endParaRPr lang="ru-RU" sz="4800"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83320"/>
          </a:xfrm>
        </p:spPr>
        <p:txBody>
          <a:bodyPr/>
          <a:lstStyle/>
          <a:p>
            <a:r>
              <a:rPr lang="be-BY" b="1" u="sng" dirty="0" smtClean="0">
                <a:latin typeface="Times New Roman" pitchFamily="18" charset="0"/>
                <a:cs typeface="Times New Roman" pitchFamily="18" charset="0"/>
              </a:rPr>
              <a:t>16. </a:t>
            </a:r>
            <a:r>
              <a:rPr lang="tt-RU" b="1" u="sng" dirty="0" smtClean="0">
                <a:latin typeface="Times New Roman" pitchFamily="18" charset="0"/>
                <a:cs typeface="Times New Roman" pitchFamily="18" charset="0"/>
              </a:rPr>
              <a:t>Кушма сүзне табыгыз.</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be-BY" b="1" dirty="0" smtClean="0">
                <a:latin typeface="Times New Roman" pitchFamily="18" charset="0"/>
                <a:cs typeface="Times New Roman" pitchFamily="18" charset="0"/>
              </a:rPr>
              <a:t>А) елга-күлләр             </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be-BY" b="1" dirty="0" smtClean="0">
                <a:latin typeface="Times New Roman" pitchFamily="18" charset="0"/>
                <a:cs typeface="Times New Roman" pitchFamily="18" charset="0"/>
              </a:rPr>
              <a:t>Б) бал корты           </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be-BY" b="1" dirty="0" smtClean="0">
                <a:latin typeface="Times New Roman" pitchFamily="18" charset="0"/>
                <a:cs typeface="Times New Roman" pitchFamily="18" charset="0"/>
              </a:rPr>
              <a:t>В) тимерче</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be-BY" b="1" dirty="0" smtClean="0">
                <a:latin typeface="Times New Roman" pitchFamily="18" charset="0"/>
                <a:cs typeface="Times New Roman" pitchFamily="18" charset="0"/>
              </a:rPr>
              <a:t>Г) ашъяулык</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be-BY" b="1" dirty="0" smtClean="0">
                <a:latin typeface="Times New Roman" pitchFamily="18" charset="0"/>
                <a:cs typeface="Times New Roman" pitchFamily="18" charset="0"/>
              </a:rPr>
              <a:t>Д) көзге</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normAutofit fontScale="90000"/>
          </a:bodyPr>
          <a:lstStyle/>
          <a:p>
            <a:r>
              <a:rPr lang="be-BY" b="1" u="sng" dirty="0" smtClean="0">
                <a:latin typeface="Times New Roman" pitchFamily="18" charset="0"/>
                <a:cs typeface="Times New Roman" pitchFamily="18" charset="0"/>
              </a:rPr>
              <a:t>17. Хаталы сүзтезмәне  табыгыз.</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be-BY" b="1" dirty="0" smtClean="0">
                <a:latin typeface="Times New Roman" pitchFamily="18" charset="0"/>
                <a:cs typeface="Times New Roman" pitchFamily="18" charset="0"/>
              </a:rPr>
              <a:t>А) әдәпле кеше</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be-BY" b="1" dirty="0" smtClean="0">
                <a:latin typeface="Times New Roman" pitchFamily="18" charset="0"/>
                <a:cs typeface="Times New Roman" pitchFamily="18" charset="0"/>
              </a:rPr>
              <a:t>Б) ягымлы караш</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be-BY" b="1" dirty="0" smtClean="0">
                <a:latin typeface="Times New Roman" pitchFamily="18" charset="0"/>
                <a:cs typeface="Times New Roman" pitchFamily="18" charset="0"/>
              </a:rPr>
              <a:t>В) ышанычлы дуслар</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be-BY" b="1" dirty="0" smtClean="0">
                <a:latin typeface="Times New Roman" pitchFamily="18" charset="0"/>
                <a:cs typeface="Times New Roman" pitchFamily="18" charset="0"/>
              </a:rPr>
              <a:t>Г) искиткеч батырлыгы</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a:t>
            </a:r>
            <a:r>
              <a:rPr lang="be-BY" b="1" dirty="0" smtClean="0">
                <a:latin typeface="Times New Roman" pitchFamily="18" charset="0"/>
                <a:cs typeface="Times New Roman" pitchFamily="18" charset="0"/>
              </a:rPr>
              <a:t>Д) мәктәп бакчасе</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be-BY" b="1"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83320"/>
          </a:xfrm>
        </p:spPr>
        <p:txBody>
          <a:bodyPr>
            <a:noAutofit/>
          </a:bodyPr>
          <a:lstStyle/>
          <a:p>
            <a:r>
              <a:rPr lang="be-BY" sz="3200" b="1" u="sng" dirty="0" smtClean="0">
                <a:latin typeface="Times New Roman" pitchFamily="18" charset="0"/>
                <a:cs typeface="Times New Roman" pitchFamily="18" charset="0"/>
              </a:rPr>
              <a:t>18. Кайсы җөмләдә нокталар урынына </a:t>
            </a:r>
            <a:r>
              <a:rPr lang="be-BY" sz="3200" b="1" i="1" u="sng" dirty="0" smtClean="0">
                <a:solidFill>
                  <a:schemeClr val="accent4">
                    <a:lumMod val="75000"/>
                  </a:schemeClr>
                </a:solidFill>
                <a:latin typeface="Times New Roman" pitchFamily="18" charset="0"/>
                <a:cs typeface="Times New Roman" pitchFamily="18" charset="0"/>
              </a:rPr>
              <a:t>белән</a:t>
            </a:r>
            <a:r>
              <a:rPr lang="be-BY" sz="3200" b="1" i="1" u="sng" dirty="0" smtClean="0">
                <a:latin typeface="Times New Roman" pitchFamily="18" charset="0"/>
                <a:cs typeface="Times New Roman" pitchFamily="18" charset="0"/>
              </a:rPr>
              <a:t> </a:t>
            </a:r>
            <a:r>
              <a:rPr lang="be-BY" sz="3200" b="1" u="sng" dirty="0" smtClean="0">
                <a:latin typeface="Times New Roman" pitchFamily="18" charset="0"/>
                <a:cs typeface="Times New Roman" pitchFamily="18" charset="0"/>
              </a:rPr>
              <a:t> сүзен кулланырга кирәк?</a:t>
            </a:r>
            <a:r>
              <a:rPr lang="ru-RU" sz="3200" b="1" u="sng" dirty="0" smtClean="0">
                <a:latin typeface="Times New Roman" pitchFamily="18" charset="0"/>
                <a:cs typeface="Times New Roman" pitchFamily="18" charset="0"/>
              </a:rPr>
              <a:t/>
            </a:r>
            <a:br>
              <a:rPr lang="ru-RU" sz="3200" b="1" u="sng" dirty="0" smtClean="0">
                <a:latin typeface="Times New Roman" pitchFamily="18" charset="0"/>
                <a:cs typeface="Times New Roman" pitchFamily="18" charset="0"/>
              </a:rPr>
            </a:br>
            <a:r>
              <a:rPr lang="ru-RU" sz="3200" b="1" u="sng" dirty="0" smtClean="0">
                <a:latin typeface="Times New Roman" pitchFamily="18" charset="0"/>
                <a:cs typeface="Times New Roman" pitchFamily="18" charset="0"/>
              </a:rPr>
              <a:t/>
            </a:r>
            <a:br>
              <a:rPr lang="ru-RU" sz="3200" b="1" u="sng" dirty="0" smtClean="0">
                <a:latin typeface="Times New Roman" pitchFamily="18" charset="0"/>
                <a:cs typeface="Times New Roman" pitchFamily="18" charset="0"/>
              </a:rPr>
            </a:br>
            <a:r>
              <a:rPr lang="be-BY" sz="3200" b="1" dirty="0" smtClean="0">
                <a:latin typeface="Times New Roman" pitchFamily="18" charset="0"/>
                <a:cs typeface="Times New Roman" pitchFamily="18" charset="0"/>
              </a:rPr>
              <a:t>А) Без туган ягыбыз … горурланабыз.</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be-BY" sz="3200" b="1" dirty="0" smtClean="0">
                <a:latin typeface="Times New Roman" pitchFamily="18" charset="0"/>
                <a:cs typeface="Times New Roman" pitchFamily="18" charset="0"/>
              </a:rPr>
              <a:t>Б) Татарстанны … дөнь</a:t>
            </a:r>
            <a:r>
              <a:rPr lang="tt-RU" sz="3200" b="1" dirty="0" smtClean="0">
                <a:latin typeface="Times New Roman" pitchFamily="18" charset="0"/>
                <a:cs typeface="Times New Roman" pitchFamily="18" charset="0"/>
              </a:rPr>
              <a:t>яда беләләр.</a:t>
            </a:r>
            <a:r>
              <a:rPr lang="be-BY" sz="3200" b="1" dirty="0" smtClean="0">
                <a:latin typeface="Times New Roman" pitchFamily="18" charset="0"/>
                <a:cs typeface="Times New Roman" pitchFamily="18" charset="0"/>
              </a:rPr>
              <a:t>      </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be-BY" sz="3200" b="1" dirty="0" smtClean="0">
                <a:latin typeface="Times New Roman" pitchFamily="18" charset="0"/>
                <a:cs typeface="Times New Roman" pitchFamily="18" charset="0"/>
              </a:rPr>
              <a:t>В)  Татарча … белергә кирәк.</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be-BY" sz="3200" b="1" dirty="0" smtClean="0">
                <a:latin typeface="Times New Roman" pitchFamily="18" charset="0"/>
                <a:cs typeface="Times New Roman" pitchFamily="18" charset="0"/>
              </a:rPr>
              <a:t>Г)  Туган ягыбызның … матур.</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be-BY" sz="3200" b="1" dirty="0" smtClean="0">
                <a:latin typeface="Times New Roman" pitchFamily="18" charset="0"/>
                <a:cs typeface="Times New Roman" pitchFamily="18" charset="0"/>
              </a:rPr>
              <a:t>Д)  Республикага ел … күп туристлар килә.</a:t>
            </a:r>
            <a:r>
              <a:rPr lang="ru-RU" sz="3700" b="1" dirty="0" smtClean="0">
                <a:latin typeface="Times New Roman" pitchFamily="18" charset="0"/>
                <a:cs typeface="Times New Roman" pitchFamily="18" charset="0"/>
              </a:rPr>
              <a:t/>
            </a:r>
            <a:br>
              <a:rPr lang="ru-RU" sz="3700" b="1" dirty="0" smtClean="0">
                <a:latin typeface="Times New Roman" pitchFamily="18" charset="0"/>
                <a:cs typeface="Times New Roman" pitchFamily="18" charset="0"/>
              </a:rPr>
            </a:br>
            <a:endParaRPr lang="ru-RU" sz="3700"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83320"/>
          </a:xfrm>
        </p:spPr>
        <p:txBody>
          <a:bodyPr>
            <a:normAutofit/>
          </a:bodyPr>
          <a:lstStyle/>
          <a:p>
            <a:r>
              <a:rPr lang="ru-RU" sz="4000" b="1" dirty="0" smtClean="0"/>
              <a:t>19. </a:t>
            </a:r>
            <a:r>
              <a:rPr lang="ru-RU" sz="4000" b="1" u="sng" dirty="0" err="1" smtClean="0">
                <a:latin typeface="Times New Roman" pitchFamily="18" charset="0"/>
                <a:cs typeface="Times New Roman" pitchFamily="18" charset="0"/>
              </a:rPr>
              <a:t>Кайсы</a:t>
            </a:r>
            <a:r>
              <a:rPr lang="tt-RU" sz="4000" b="1" u="sng" dirty="0" smtClean="0">
                <a:latin typeface="Times New Roman" pitchFamily="18" charset="0"/>
                <a:cs typeface="Times New Roman" pitchFamily="18" charset="0"/>
              </a:rPr>
              <a:t> сүзнең тәрҗемәсе дөрес түгел.</a:t>
            </a:r>
            <a:br>
              <a:rPr lang="tt-RU" sz="4000" b="1" u="sng" dirty="0" smtClean="0">
                <a:latin typeface="Times New Roman" pitchFamily="18" charset="0"/>
                <a:cs typeface="Times New Roman" pitchFamily="18" charset="0"/>
              </a:rPr>
            </a:br>
            <a:r>
              <a:rPr lang="tt-RU" sz="4000" b="1" u="sng" dirty="0" smtClean="0">
                <a:latin typeface="Times New Roman" pitchFamily="18" charset="0"/>
                <a:cs typeface="Times New Roman" pitchFamily="18" charset="0"/>
              </a:rPr>
              <a:t/>
            </a:r>
            <a:br>
              <a:rPr lang="tt-RU" sz="4000" b="1" u="sng" dirty="0" smtClean="0">
                <a:latin typeface="Times New Roman" pitchFamily="18" charset="0"/>
                <a:cs typeface="Times New Roman" pitchFamily="18" charset="0"/>
              </a:rPr>
            </a:br>
            <a:r>
              <a:rPr lang="tt-RU" sz="4000" b="1" dirty="0" smtClean="0">
                <a:latin typeface="Times New Roman" pitchFamily="18" charset="0"/>
                <a:cs typeface="Times New Roman" pitchFamily="18" charset="0"/>
              </a:rPr>
              <a:t>А) киңәш-совет</a:t>
            </a:r>
            <a:br>
              <a:rPr lang="tt-RU" sz="4000" b="1" dirty="0" smtClean="0">
                <a:latin typeface="Times New Roman" pitchFamily="18" charset="0"/>
                <a:cs typeface="Times New Roman" pitchFamily="18" charset="0"/>
              </a:rPr>
            </a:br>
            <a:r>
              <a:rPr lang="tt-RU" sz="4000" b="1" dirty="0" smtClean="0">
                <a:latin typeface="Times New Roman" pitchFamily="18" charset="0"/>
                <a:cs typeface="Times New Roman" pitchFamily="18" charset="0"/>
              </a:rPr>
              <a:t>Б) тасма-линия</a:t>
            </a:r>
            <a:br>
              <a:rPr lang="tt-RU" sz="4000" b="1" dirty="0" smtClean="0">
                <a:latin typeface="Times New Roman" pitchFamily="18" charset="0"/>
                <a:cs typeface="Times New Roman" pitchFamily="18" charset="0"/>
              </a:rPr>
            </a:br>
            <a:r>
              <a:rPr lang="tt-RU" sz="4000" b="1" dirty="0" smtClean="0">
                <a:latin typeface="Times New Roman" pitchFamily="18" charset="0"/>
                <a:cs typeface="Times New Roman" pitchFamily="18" charset="0"/>
              </a:rPr>
              <a:t>    В) сүзлек-словар</a:t>
            </a:r>
            <a:r>
              <a:rPr lang="ru-RU" sz="4000" b="1" dirty="0" err="1" smtClean="0">
                <a:latin typeface="Times New Roman" pitchFamily="18" charset="0"/>
                <a:cs typeface="Times New Roman" pitchFamily="18" charset="0"/>
              </a:rPr>
              <a:t>ь</a:t>
            </a:r>
            <a:r>
              <a:rPr lang="tt-RU" sz="4000" b="1" dirty="0" smtClean="0">
                <a:latin typeface="Times New Roman" pitchFamily="18" charset="0"/>
                <a:cs typeface="Times New Roman" pitchFamily="18" charset="0"/>
              </a:rPr>
              <a:t/>
            </a:r>
            <a:br>
              <a:rPr lang="tt-RU" sz="4000" b="1" dirty="0" smtClean="0">
                <a:latin typeface="Times New Roman" pitchFamily="18" charset="0"/>
                <a:cs typeface="Times New Roman" pitchFamily="18" charset="0"/>
              </a:rPr>
            </a:br>
            <a:r>
              <a:rPr lang="tt-RU" sz="4000" b="1" dirty="0" smtClean="0">
                <a:latin typeface="Times New Roman" pitchFamily="18" charset="0"/>
                <a:cs typeface="Times New Roman" pitchFamily="18" charset="0"/>
              </a:rPr>
              <a:t>        Г)дәреслек-учебник</a:t>
            </a:r>
            <a:endParaRPr lang="ru-RU" sz="4000" b="1" u="sng"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lstStyle/>
          <a:p>
            <a:pPr algn="l"/>
            <a:r>
              <a:rPr lang="tt-RU" b="1" dirty="0" smtClean="0">
                <a:latin typeface="Times New Roman" pitchFamily="18" charset="0"/>
                <a:cs typeface="Times New Roman" pitchFamily="18" charset="0"/>
              </a:rPr>
              <a:t>           1 команда</a:t>
            </a:r>
            <a:r>
              <a:rPr lang="tt-RU" dirty="0" smtClean="0">
                <a:latin typeface="Times New Roman" pitchFamily="18" charset="0"/>
                <a:cs typeface="Times New Roman" pitchFamily="18" charset="0"/>
              </a:rPr>
              <a:t>.  Предло</a:t>
            </a:r>
            <a:r>
              <a:rPr lang="ru-RU" dirty="0" smtClean="0">
                <a:latin typeface="Times New Roman" pitchFamily="18" charset="0"/>
                <a:cs typeface="Times New Roman" pitchFamily="18" charset="0"/>
              </a:rPr>
              <a:t>жите другу пойти в кино.</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2 команда</a:t>
            </a:r>
            <a:r>
              <a:rPr lang="ru-RU" dirty="0" smtClean="0">
                <a:latin typeface="Times New Roman" pitchFamily="18" charset="0"/>
                <a:cs typeface="Times New Roman" pitchFamily="18" charset="0"/>
              </a:rPr>
              <a:t>.   Спроси у одноклассника, сколько человек в его (её) семье.</a:t>
            </a:r>
            <a:endParaRPr lang="ru-RU"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lstStyle/>
          <a:p>
            <a:r>
              <a:rPr lang="tt-RU" b="1" dirty="0" smtClean="0">
                <a:latin typeface="Times New Roman" pitchFamily="18" charset="0"/>
                <a:cs typeface="Times New Roman" pitchFamily="18" charset="0"/>
              </a:rPr>
              <a:t>1 команда</a:t>
            </a:r>
            <a:r>
              <a:rPr lang="tt-RU" dirty="0" smtClean="0">
                <a:latin typeface="Times New Roman" pitchFamily="18" charset="0"/>
                <a:cs typeface="Times New Roman" pitchFamily="18" charset="0"/>
              </a:rPr>
              <a:t>. Поинтересуйтесь у учителя, о чем это произведение.</a:t>
            </a:r>
            <a:br>
              <a:rPr lang="tt-RU" dirty="0" smtClean="0">
                <a:latin typeface="Times New Roman" pitchFamily="18" charset="0"/>
                <a:cs typeface="Times New Roman" pitchFamily="18" charset="0"/>
              </a:rPr>
            </a:br>
            <a:r>
              <a:rPr lang="tt-RU" dirty="0" smtClean="0">
                <a:latin typeface="Times New Roman" pitchFamily="18" charset="0"/>
                <a:cs typeface="Times New Roman" pitchFamily="18" charset="0"/>
              </a:rPr>
              <a:t/>
            </a:r>
            <a:br>
              <a:rPr lang="tt-RU" dirty="0" smtClean="0">
                <a:latin typeface="Times New Roman" pitchFamily="18" charset="0"/>
                <a:cs typeface="Times New Roman" pitchFamily="18" charset="0"/>
              </a:rPr>
            </a:br>
            <a:r>
              <a:rPr lang="tt-RU" b="1" dirty="0" smtClean="0">
                <a:latin typeface="Times New Roman" pitchFamily="18" charset="0"/>
                <a:cs typeface="Times New Roman" pitchFamily="18" charset="0"/>
              </a:rPr>
              <a:t>2 команда</a:t>
            </a:r>
            <a:r>
              <a:rPr lang="tt-RU" dirty="0" smtClean="0">
                <a:latin typeface="Times New Roman" pitchFamily="18" charset="0"/>
                <a:cs typeface="Times New Roman" pitchFamily="18" charset="0"/>
              </a:rPr>
              <a:t>.Скажите о том, что вам нравиться фигурное катание.</a:t>
            </a:r>
            <a:endParaRPr lang="ru-RU"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69006"/>
          </a:xfrm>
        </p:spPr>
        <p:txBody>
          <a:bodyPr/>
          <a:lstStyle/>
          <a:p>
            <a:endParaRPr lang="ru-RU" dirty="0"/>
          </a:p>
        </p:txBody>
      </p:sp>
      <p:pic>
        <p:nvPicPr>
          <p:cNvPr id="3074" name="Picture 2"/>
          <p:cNvPicPr>
            <a:picLocks noChangeAspect="1" noChangeArrowheads="1"/>
          </p:cNvPicPr>
          <p:nvPr/>
        </p:nvPicPr>
        <p:blipFill>
          <a:blip r:embed="rId2" cstate="print"/>
          <a:srcRect/>
          <a:stretch>
            <a:fillRect/>
          </a:stretch>
        </p:blipFill>
        <p:spPr bwMode="auto">
          <a:xfrm>
            <a:off x="1785918" y="285728"/>
            <a:ext cx="6286544" cy="585791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511816"/>
          </a:xfrm>
        </p:spPr>
        <p:txBody>
          <a:bodyPr/>
          <a:lstStyle/>
          <a:p>
            <a:endParaRPr lang="ru-RU" dirty="0"/>
          </a:p>
        </p:txBody>
      </p:sp>
      <p:pic>
        <p:nvPicPr>
          <p:cNvPr id="1026" name="Picture 2"/>
          <p:cNvPicPr>
            <a:picLocks noChangeAspect="1" noChangeArrowheads="1"/>
          </p:cNvPicPr>
          <p:nvPr/>
        </p:nvPicPr>
        <p:blipFill>
          <a:blip r:embed="rId2" cstate="print"/>
          <a:srcRect/>
          <a:stretch>
            <a:fillRect/>
          </a:stretch>
        </p:blipFill>
        <p:spPr bwMode="auto">
          <a:xfrm>
            <a:off x="714348" y="285728"/>
            <a:ext cx="7715303" cy="6143668"/>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lstStyle/>
          <a:p>
            <a:endParaRPr lang="ru-RU" dirty="0"/>
          </a:p>
        </p:txBody>
      </p:sp>
      <p:pic>
        <p:nvPicPr>
          <p:cNvPr id="4100" name="Picture 4"/>
          <p:cNvPicPr>
            <a:picLocks noChangeAspect="1" noChangeArrowheads="1"/>
          </p:cNvPicPr>
          <p:nvPr/>
        </p:nvPicPr>
        <p:blipFill>
          <a:blip r:embed="rId2" cstate="print"/>
          <a:srcRect/>
          <a:stretch>
            <a:fillRect/>
          </a:stretch>
        </p:blipFill>
        <p:spPr bwMode="auto">
          <a:xfrm>
            <a:off x="785786" y="500042"/>
            <a:ext cx="7643865" cy="585791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69006"/>
          </a:xfrm>
        </p:spPr>
        <p:txBody>
          <a:bodyPr/>
          <a:lstStyle/>
          <a:p>
            <a:endParaRPr lang="ru-RU" dirty="0"/>
          </a:p>
        </p:txBody>
      </p:sp>
      <p:pic>
        <p:nvPicPr>
          <p:cNvPr id="2051" name="Picture 3"/>
          <p:cNvPicPr>
            <a:picLocks noChangeAspect="1" noChangeArrowheads="1"/>
          </p:cNvPicPr>
          <p:nvPr/>
        </p:nvPicPr>
        <p:blipFill>
          <a:blip r:embed="rId2" cstate="print"/>
          <a:srcRect/>
          <a:stretch>
            <a:fillRect/>
          </a:stretch>
        </p:blipFill>
        <p:spPr bwMode="auto">
          <a:xfrm>
            <a:off x="500034" y="285728"/>
            <a:ext cx="8001056" cy="592935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ru-RU" sz="6600" dirty="0" smtClean="0"/>
              <a:t>3 к</a:t>
            </a:r>
            <a:r>
              <a:rPr lang="tt-RU" sz="6600" dirty="0" smtClean="0"/>
              <a:t>үбәләк</a:t>
            </a:r>
            <a:endParaRPr lang="ru-RU" sz="6600"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9"/>
          <p:cNvSpPr>
            <a:spLocks noGrp="1"/>
          </p:cNvSpPr>
          <p:nvPr>
            <p:ph type="title"/>
          </p:nvPr>
        </p:nvSpPr>
        <p:spPr>
          <a:xfrm>
            <a:off x="457200" y="274638"/>
            <a:ext cx="8229600" cy="6083320"/>
          </a:xfrm>
        </p:spPr>
        <p:txBody>
          <a:bodyPr/>
          <a:lstStyle/>
          <a:p>
            <a:endParaRPr lang="ru-RU" dirty="0"/>
          </a:p>
        </p:txBody>
      </p:sp>
      <p:pic>
        <p:nvPicPr>
          <p:cNvPr id="5123" name="Picture 3"/>
          <p:cNvPicPr>
            <a:picLocks noChangeAspect="1" noChangeArrowheads="1"/>
          </p:cNvPicPr>
          <p:nvPr/>
        </p:nvPicPr>
        <p:blipFill>
          <a:blip r:embed="rId2" cstate="print"/>
          <a:srcRect/>
          <a:stretch>
            <a:fillRect/>
          </a:stretch>
        </p:blipFill>
        <p:spPr bwMode="auto">
          <a:xfrm>
            <a:off x="1071538" y="642918"/>
            <a:ext cx="7358114" cy="550072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69006"/>
          </a:xfrm>
        </p:spPr>
        <p:txBody>
          <a:bodyPr/>
          <a:lstStyle/>
          <a:p>
            <a:endParaRPr lang="ru-RU" dirty="0"/>
          </a:p>
        </p:txBody>
      </p:sp>
      <p:pic>
        <p:nvPicPr>
          <p:cNvPr id="7172" name="Picture 4"/>
          <p:cNvPicPr>
            <a:picLocks noChangeAspect="1" noChangeArrowheads="1"/>
          </p:cNvPicPr>
          <p:nvPr/>
        </p:nvPicPr>
        <p:blipFill>
          <a:blip r:embed="rId2" cstate="print"/>
          <a:srcRect/>
          <a:stretch>
            <a:fillRect/>
          </a:stretch>
        </p:blipFill>
        <p:spPr bwMode="auto">
          <a:xfrm>
            <a:off x="642910" y="428604"/>
            <a:ext cx="7715304" cy="564360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lstStyle/>
          <a:p>
            <a:endParaRPr lang="ru-RU" dirty="0"/>
          </a:p>
        </p:txBody>
      </p:sp>
      <p:pic>
        <p:nvPicPr>
          <p:cNvPr id="8194" name="Picture 2"/>
          <p:cNvPicPr>
            <a:picLocks noChangeAspect="1" noChangeArrowheads="1"/>
          </p:cNvPicPr>
          <p:nvPr/>
        </p:nvPicPr>
        <p:blipFill>
          <a:blip r:embed="rId2" cstate="print"/>
          <a:srcRect/>
          <a:stretch>
            <a:fillRect/>
          </a:stretch>
        </p:blipFill>
        <p:spPr bwMode="auto">
          <a:xfrm>
            <a:off x="714348" y="571480"/>
            <a:ext cx="7643866" cy="571504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69006"/>
          </a:xfrm>
        </p:spPr>
        <p:txBody>
          <a:bodyPr/>
          <a:lstStyle/>
          <a:p>
            <a:endParaRPr lang="ru-RU" dirty="0"/>
          </a:p>
        </p:txBody>
      </p:sp>
      <p:pic>
        <p:nvPicPr>
          <p:cNvPr id="6147" name="Picture 3"/>
          <p:cNvPicPr>
            <a:picLocks noChangeAspect="1" noChangeArrowheads="1"/>
          </p:cNvPicPr>
          <p:nvPr/>
        </p:nvPicPr>
        <p:blipFill>
          <a:blip r:embed="rId2" cstate="print"/>
          <a:srcRect/>
          <a:stretch>
            <a:fillRect/>
          </a:stretch>
        </p:blipFill>
        <p:spPr bwMode="auto">
          <a:xfrm>
            <a:off x="642910" y="500042"/>
            <a:ext cx="7786741" cy="5429288"/>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90666"/>
          </a:xfrm>
        </p:spPr>
        <p:txBody>
          <a:bodyPr>
            <a:normAutofit/>
          </a:bodyPr>
          <a:lstStyle/>
          <a:p>
            <a:r>
              <a:rPr lang="ru-RU" sz="6600" dirty="0" smtClean="0"/>
              <a:t>5 </a:t>
            </a:r>
            <a:r>
              <a:rPr lang="ru-RU" sz="6600" dirty="0" err="1" smtClean="0"/>
              <a:t>чәчәк</a:t>
            </a:r>
            <a:endParaRPr lang="ru-RU" sz="6600" dirty="0"/>
          </a:p>
        </p:txBody>
      </p:sp>
    </p:spTree>
  </p:cSld>
  <p:clrMapOvr>
    <a:masterClrMapping/>
  </p:clrMapOvr>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TotalTime>
  <Words>187</Words>
  <Application>Microsoft Office PowerPoint</Application>
  <PresentationFormat>Экран (4:3)</PresentationFormat>
  <Paragraphs>25</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Слайд 1</vt:lpstr>
      <vt:lpstr>1. Озаклап, утырып ява торган җылы, вак яңгырны ничек атыйлар?  А) ләйсән яңгыр Б) карлы яңгыр В) гөмбә яңгыры   </vt:lpstr>
      <vt:lpstr>2. Кайсы сүз килеп чыгышы белән татарныкы түгел?  А) аягы             Б) машинасы      В) колагы Г) теле                Д) бармаклары   </vt:lpstr>
      <vt:lpstr>3. Сүзнең дөрес тәрҗемәсен табыгыз. Послезавтра ‒        А) берсекөнгә         Б) өченче көн В) иртәгә    Г) былтыр                </vt:lpstr>
      <vt:lpstr>4. Кайсы берәмлек тыныш билгесе түгел?  А) нокта               Б) нокталы өтер         В) ике нокта      Г) өч нокта              Д) күп нокталар </vt:lpstr>
      <vt:lpstr>  5. Кайсы җөмләдәге сүзгә –дән кушымчасы ялгана?  А) Мин дустым... хат алдым. Б) Кичә без... кунаклар булды. В) Лилия... татарча-русча сүзлеген сорап тордым. Г)  Сез... сүзлегегез бармы? Д) Безгә... дусларыбыз килгәннәр иде.   </vt:lpstr>
      <vt:lpstr>6. Йокы нишли?  А) ашый Б) укый В) бара Г) кача Д) көлә </vt:lpstr>
      <vt:lpstr>7. Кайсы рәттәге сүзләрнең барысында да нокталар урынына бер үк хәреф языла? А) акылл..., бел...мле, мат...р Б) ямь...е, я...гы, гүзә... В) тәрби..., ти...н, тукр...н Г) шатл...к, к...зыклы, тыр...ш Д) те...им, ка...ыйм, ял...йм </vt:lpstr>
      <vt:lpstr> 8. Кайсы раслау дөрес түгел?  А) Кышын көннәр эссе була.   Б) Атнаның өченче көне ‒ чәршәмбе. В) Хәзерге заман хикәя фигыль –а/-ә, -ый/-и кушымчалары белән ясала. Г) Сәнгать сүзе русча искусство була. Д) Ай Җир тирәли әйләнә. </vt:lpstr>
      <vt:lpstr>9. Сандугач сайрый, күгәрчен гөрли, ә чыпчык нишли?    А) җырлый Б) чиный           В) мыркылдый      Г) черкелди Д) мөгри </vt:lpstr>
      <vt:lpstr>10. Бу җөмләдә ничә орфографик хата бар? Уляннәр короган, яфраклар саргайган, җил ыжгыра. А) 0 Б) 1 В) 2 Г) 3 Д) 4 </vt:lpstr>
      <vt:lpstr>11. Сүзләрнең кайсында хәреф саны белән аваз саны туры килми?          А) яз       Б) дус         В) кыз           Г) алма       </vt:lpstr>
      <vt:lpstr>12. Тирләп эшләсәң, ... ашарсың.         А) алма        Б) тәмләп        В) икмәк  Г) аш        Д) майлы </vt:lpstr>
      <vt:lpstr> 13. Авыл мәктәбенең бишенче сыйныфында  бары тик биш бала укый. Укытучы аларның фамилияләрен сыйныф журналына алфавит тәртибендә язып куйды. Кайсы фамилия исемлекнең иң ахырында булыр? А)Максимов Б)Хисамова В)Шакирова Г)Шәрәпова    Д)Сәйфуллина </vt:lpstr>
      <vt:lpstr>14. Ябык иҗекләрдән генә торган сүзне табыгыз.      А) алма Б) чия        В) карбыз            Г) бөрлегән         Д) шомырт </vt:lpstr>
      <vt:lpstr>15. Эш сөймәсне ... сөймәс.             А) авыл        Б) шәһәр В) ил      Г) кеше       </vt:lpstr>
      <vt:lpstr>16. Кушма сүзне табыгыз.                          А) елга-күлләр                        Б) бал корты                  В) тимерче           Г) ашъяулык Д) көзге </vt:lpstr>
      <vt:lpstr>17. Хаталы сүзтезмәне  табыгыз.  А) әдәпле кеше       Б) ягымлы караш             В) ышанычлы дуслар                  Г) искиткеч батырлыгы      Д) мәктәп бакчасе   </vt:lpstr>
      <vt:lpstr>18. Кайсы җөмләдә нокталар урынына белән  сүзен кулланырга кирәк?  А) Без туган ягыбыз … горурланабыз. Б) Татарстанны … дөньяда беләләр.       В)  Татарча … белергә кирәк. Г)  Туган ягыбызның … матур. Д)  Республикага ел … күп туристлар килә. </vt:lpstr>
      <vt:lpstr>19. Кайсы сүзнең тәрҗемәсе дөрес түгел.  А) киңәш-совет Б) тасма-линия     В) сүзлек-словарь         Г)дәреслек-учебник</vt:lpstr>
      <vt:lpstr>           1 команда.  Предложите другу пойти в кино.                       2 команда.   Спроси у одноклассника, сколько человек в его (её) семье.</vt:lpstr>
      <vt:lpstr>1 команда. Поинтересуйтесь у учителя, о чем это произведение.  2 команда.Скажите о том, что вам нравиться фигурное катание.</vt:lpstr>
      <vt:lpstr>Слайд 23</vt:lpstr>
      <vt:lpstr>Слайд 24</vt:lpstr>
      <vt:lpstr>Слайд 25</vt:lpstr>
      <vt:lpstr>Слайд 26</vt:lpstr>
      <vt:lpstr>3 күбәләк</vt:lpstr>
      <vt:lpstr>Слайд 28</vt:lpstr>
      <vt:lpstr>Слайд 29</vt:lpstr>
      <vt:lpstr>Слайд 30</vt:lpstr>
      <vt:lpstr>Слайд 31</vt:lpstr>
      <vt:lpstr>5 чәчәк</vt:lpstr>
    </vt:vector>
  </TitlesOfParts>
  <Company>асш</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ильмас</dc:creator>
  <cp:lastModifiedBy>Марат Азатоавич</cp:lastModifiedBy>
  <cp:revision>51</cp:revision>
  <dcterms:created xsi:type="dcterms:W3CDTF">2012-04-18T07:47:45Z</dcterms:created>
  <dcterms:modified xsi:type="dcterms:W3CDTF">2018-02-05T09:15:10Z</dcterms:modified>
</cp:coreProperties>
</file>